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0" r:id="rId4"/>
    <p:sldId id="261" r:id="rId5"/>
    <p:sldId id="269" r:id="rId6"/>
    <p:sldId id="262" r:id="rId7"/>
    <p:sldId id="264" r:id="rId8"/>
    <p:sldId id="265" r:id="rId9"/>
    <p:sldId id="266" r:id="rId10"/>
    <p:sldId id="258" r:id="rId11"/>
    <p:sldId id="259" r:id="rId12"/>
    <p:sldId id="257" r:id="rId13"/>
    <p:sldId id="270" r:id="rId14"/>
    <p:sldId id="271" r:id="rId15"/>
    <p:sldId id="281" r:id="rId16"/>
    <p:sldId id="272" r:id="rId17"/>
    <p:sldId id="282" r:id="rId18"/>
    <p:sldId id="283" r:id="rId19"/>
    <p:sldId id="273" r:id="rId20"/>
    <p:sldId id="274" r:id="rId21"/>
    <p:sldId id="275" r:id="rId22"/>
    <p:sldId id="284" r:id="rId23"/>
    <p:sldId id="276" r:id="rId24"/>
    <p:sldId id="277" r:id="rId25"/>
    <p:sldId id="278" r:id="rId26"/>
    <p:sldId id="279" r:id="rId27"/>
    <p:sldId id="280" r:id="rId28"/>
    <p:sldId id="285" r:id="rId2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r" defTabSz="914400" rtl="1" eaLnBrk="1" latinLnBrk="0" hangingPunct="1">
      <a:defRPr sz="2400" kern="1200">
        <a:solidFill>
          <a:schemeClr val="tx1"/>
        </a:solidFill>
        <a:latin typeface="Times New Roman" pitchFamily="18" charset="0"/>
        <a:ea typeface="+mn-ea"/>
        <a:cs typeface="+mn-cs"/>
      </a:defRPr>
    </a:lvl6pPr>
    <a:lvl7pPr marL="2743200" algn="r" defTabSz="914400" rtl="1" eaLnBrk="1" latinLnBrk="0" hangingPunct="1">
      <a:defRPr sz="2400" kern="1200">
        <a:solidFill>
          <a:schemeClr val="tx1"/>
        </a:solidFill>
        <a:latin typeface="Times New Roman" pitchFamily="18" charset="0"/>
        <a:ea typeface="+mn-ea"/>
        <a:cs typeface="+mn-cs"/>
      </a:defRPr>
    </a:lvl7pPr>
    <a:lvl8pPr marL="3200400" algn="r" defTabSz="914400" rtl="1" eaLnBrk="1" latinLnBrk="0" hangingPunct="1">
      <a:defRPr sz="2400" kern="1200">
        <a:solidFill>
          <a:schemeClr val="tx1"/>
        </a:solidFill>
        <a:latin typeface="Times New Roman" pitchFamily="18" charset="0"/>
        <a:ea typeface="+mn-ea"/>
        <a:cs typeface="+mn-cs"/>
      </a:defRPr>
    </a:lvl8pPr>
    <a:lvl9pPr marL="3657600" algn="r" defTabSz="914400" rtl="1"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90929"/>
  </p:normalViewPr>
  <p:slideViewPr>
    <p:cSldViewPr>
      <p:cViewPr varScale="1">
        <p:scale>
          <a:sx n="66" d="100"/>
          <a:sy n="66" d="100"/>
        </p:scale>
        <p:origin x="-127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685800"/>
            <a:ext cx="7772400" cy="1143000"/>
          </a:xfrm>
        </p:spPr>
        <p:txBody>
          <a:bodyPr/>
          <a:lstStyle>
            <a:lvl1pPr>
              <a:defRPr/>
            </a:lvl1pPr>
          </a:lstStyle>
          <a:p>
            <a:r>
              <a:rPr lang="ar-SA" smtClean="0"/>
              <a:t>انقر لتحرير نمط العنوان الرئيسي</a:t>
            </a:r>
            <a:endParaRPr lang="en-US"/>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ar-SA" smtClean="0"/>
              <a:t>انقر لتحرير نمط العنوان الثانوي الرئيسي</a:t>
            </a:r>
            <a:endParaRPr lang="en-US"/>
          </a:p>
        </p:txBody>
      </p:sp>
      <p:sp>
        <p:nvSpPr>
          <p:cNvPr id="3076" name="Rectangle 4"/>
          <p:cNvSpPr>
            <a:spLocks noGrp="1" noChangeArrowheads="1"/>
          </p:cNvSpPr>
          <p:nvPr>
            <p:ph type="dt" sz="half" idx="2"/>
          </p:nvPr>
        </p:nvSpPr>
        <p:spPr>
          <a:xfrm>
            <a:off x="685800" y="6248400"/>
            <a:ext cx="1905000" cy="457200"/>
          </a:xfrm>
        </p:spPr>
        <p:txBody>
          <a:bodyPr/>
          <a:lstStyle>
            <a:lvl1pPr>
              <a:defRPr/>
            </a:lvl1pPr>
          </a:lstStyle>
          <a:p>
            <a:endParaRPr lang="en-US" dirty="0"/>
          </a:p>
        </p:txBody>
      </p:sp>
      <p:sp>
        <p:nvSpPr>
          <p:cNvPr id="3077" name="Rectangle 5"/>
          <p:cNvSpPr>
            <a:spLocks noGrp="1" noChangeArrowheads="1"/>
          </p:cNvSpPr>
          <p:nvPr>
            <p:ph type="ftr" sz="quarter" idx="3"/>
          </p:nvPr>
        </p:nvSpPr>
        <p:spPr>
          <a:xfrm>
            <a:off x="3124200" y="6248400"/>
            <a:ext cx="2895600" cy="457200"/>
          </a:xfrm>
        </p:spPr>
        <p:txBody>
          <a:bodyPr/>
          <a:lstStyle>
            <a:lvl1pPr>
              <a:defRPr/>
            </a:lvl1pPr>
          </a:lstStyle>
          <a:p>
            <a:endParaRPr lang="en-US" dirty="0"/>
          </a:p>
        </p:txBody>
      </p:sp>
      <p:sp>
        <p:nvSpPr>
          <p:cNvPr id="3078" name="Rectangle 6"/>
          <p:cNvSpPr>
            <a:spLocks noGrp="1" noChangeArrowheads="1"/>
          </p:cNvSpPr>
          <p:nvPr>
            <p:ph type="sldNum" sz="quarter" idx="4"/>
          </p:nvPr>
        </p:nvSpPr>
        <p:spPr>
          <a:xfrm>
            <a:off x="6553200" y="6248400"/>
            <a:ext cx="1905000" cy="457200"/>
          </a:xfrm>
        </p:spPr>
        <p:txBody>
          <a:bodyPr/>
          <a:lstStyle>
            <a:lvl1pPr>
              <a:defRPr/>
            </a:lvl1pPr>
          </a:lstStyle>
          <a:p>
            <a:fld id="{FD31E84D-5B4F-432B-B266-3628A8BB05C5}"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69168BD0-AB25-4F07-9804-C030D14A0DA4}"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371600"/>
            <a:ext cx="1752600" cy="3962400"/>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1524000" y="1371600"/>
            <a:ext cx="5105400" cy="39624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F9B5F77B-C9E8-49A1-A520-0D8AC0D4D59C}"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F586EA3E-C8B1-4091-8B3F-E7DC56E76FE4}"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174178D2-5DE2-4D75-AF69-C6DE4253922E}"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1524000" y="2438400"/>
            <a:ext cx="3429000" cy="289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5105400" y="2438400"/>
            <a:ext cx="3429000" cy="289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lvl1pPr>
              <a:defRPr/>
            </a:lvl1pPr>
          </a:lstStyle>
          <a:p>
            <a:endParaRPr lang="en-US" dirty="0"/>
          </a:p>
        </p:txBody>
      </p:sp>
      <p:sp>
        <p:nvSpPr>
          <p:cNvPr id="6" name="عنصر نائب للتذييل 5"/>
          <p:cNvSpPr>
            <a:spLocks noGrp="1"/>
          </p:cNvSpPr>
          <p:nvPr>
            <p:ph type="ftr" sz="quarter" idx="11"/>
          </p:nvPr>
        </p:nvSpPr>
        <p:spPr/>
        <p:txBody>
          <a:bodyPr/>
          <a:lstStyle>
            <a:lvl1pPr>
              <a:defRPr/>
            </a:lvl1pPr>
          </a:lstStyle>
          <a:p>
            <a:endParaRPr lang="en-US" dirty="0"/>
          </a:p>
        </p:txBody>
      </p:sp>
      <p:sp>
        <p:nvSpPr>
          <p:cNvPr id="7" name="عنصر نائب لرقم الشريحة 6"/>
          <p:cNvSpPr>
            <a:spLocks noGrp="1"/>
          </p:cNvSpPr>
          <p:nvPr>
            <p:ph type="sldNum" sz="quarter" idx="12"/>
          </p:nvPr>
        </p:nvSpPr>
        <p:spPr/>
        <p:txBody>
          <a:bodyPr/>
          <a:lstStyle>
            <a:lvl1pPr>
              <a:defRPr/>
            </a:lvl1pPr>
          </a:lstStyle>
          <a:p>
            <a:fld id="{1E38255B-7408-4AA0-A701-48FA7A67A968}"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lvl1pPr>
              <a:defRPr/>
            </a:lvl1pPr>
          </a:lstStyle>
          <a:p>
            <a:endParaRPr lang="en-US" dirty="0"/>
          </a:p>
        </p:txBody>
      </p:sp>
      <p:sp>
        <p:nvSpPr>
          <p:cNvPr id="8" name="عنصر نائب للتذييل 7"/>
          <p:cNvSpPr>
            <a:spLocks noGrp="1"/>
          </p:cNvSpPr>
          <p:nvPr>
            <p:ph type="ftr" sz="quarter" idx="11"/>
          </p:nvPr>
        </p:nvSpPr>
        <p:spPr/>
        <p:txBody>
          <a:bodyPr/>
          <a:lstStyle>
            <a:lvl1pPr>
              <a:defRPr/>
            </a:lvl1pPr>
          </a:lstStyle>
          <a:p>
            <a:endParaRPr lang="en-US" dirty="0"/>
          </a:p>
        </p:txBody>
      </p:sp>
      <p:sp>
        <p:nvSpPr>
          <p:cNvPr id="9" name="عنصر نائب لرقم الشريحة 8"/>
          <p:cNvSpPr>
            <a:spLocks noGrp="1"/>
          </p:cNvSpPr>
          <p:nvPr>
            <p:ph type="sldNum" sz="quarter" idx="12"/>
          </p:nvPr>
        </p:nvSpPr>
        <p:spPr/>
        <p:txBody>
          <a:bodyPr/>
          <a:lstStyle>
            <a:lvl1pPr>
              <a:defRPr/>
            </a:lvl1pPr>
          </a:lstStyle>
          <a:p>
            <a:fld id="{13E9A4FE-35F8-4434-992B-D2FC3289C938}"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lvl1pPr>
              <a:defRPr/>
            </a:lvl1pPr>
          </a:lstStyle>
          <a:p>
            <a:endParaRPr lang="en-US" dirty="0"/>
          </a:p>
        </p:txBody>
      </p:sp>
      <p:sp>
        <p:nvSpPr>
          <p:cNvPr id="4" name="عنصر نائب للتذييل 3"/>
          <p:cNvSpPr>
            <a:spLocks noGrp="1"/>
          </p:cNvSpPr>
          <p:nvPr>
            <p:ph type="ftr" sz="quarter" idx="11"/>
          </p:nvPr>
        </p:nvSpPr>
        <p:spPr/>
        <p:txBody>
          <a:bodyPr/>
          <a:lstStyle>
            <a:lvl1pPr>
              <a:defRPr/>
            </a:lvl1pPr>
          </a:lstStyle>
          <a:p>
            <a:endParaRPr lang="en-US" dirty="0"/>
          </a:p>
        </p:txBody>
      </p:sp>
      <p:sp>
        <p:nvSpPr>
          <p:cNvPr id="5" name="عنصر نائب لرقم الشريحة 4"/>
          <p:cNvSpPr>
            <a:spLocks noGrp="1"/>
          </p:cNvSpPr>
          <p:nvPr>
            <p:ph type="sldNum" sz="quarter" idx="12"/>
          </p:nvPr>
        </p:nvSpPr>
        <p:spPr/>
        <p:txBody>
          <a:bodyPr/>
          <a:lstStyle>
            <a:lvl1pPr>
              <a:defRPr/>
            </a:lvl1pPr>
          </a:lstStyle>
          <a:p>
            <a:fld id="{77A2EA9F-FA72-4F85-B118-537FE75EA525}"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lvl1pPr>
          </a:lstStyle>
          <a:p>
            <a:endParaRPr lang="en-US" dirty="0"/>
          </a:p>
        </p:txBody>
      </p:sp>
      <p:sp>
        <p:nvSpPr>
          <p:cNvPr id="3" name="عنصر نائب للتذييل 2"/>
          <p:cNvSpPr>
            <a:spLocks noGrp="1"/>
          </p:cNvSpPr>
          <p:nvPr>
            <p:ph type="ftr" sz="quarter" idx="11"/>
          </p:nvPr>
        </p:nvSpPr>
        <p:spPr/>
        <p:txBody>
          <a:bodyPr/>
          <a:lstStyle>
            <a:lvl1pPr>
              <a:defRPr/>
            </a:lvl1pPr>
          </a:lstStyle>
          <a:p>
            <a:endParaRPr lang="en-US" dirty="0"/>
          </a:p>
        </p:txBody>
      </p:sp>
      <p:sp>
        <p:nvSpPr>
          <p:cNvPr id="4" name="عنصر نائب لرقم الشريحة 3"/>
          <p:cNvSpPr>
            <a:spLocks noGrp="1"/>
          </p:cNvSpPr>
          <p:nvPr>
            <p:ph type="sldNum" sz="quarter" idx="12"/>
          </p:nvPr>
        </p:nvSpPr>
        <p:spPr/>
        <p:txBody>
          <a:bodyPr/>
          <a:lstStyle>
            <a:lvl1pPr>
              <a:defRPr/>
            </a:lvl1pPr>
          </a:lstStyle>
          <a:p>
            <a:fld id="{409B8AF3-C5CB-40F0-B4D0-3306C5D3B641}"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dirty="0"/>
          </a:p>
        </p:txBody>
      </p:sp>
      <p:sp>
        <p:nvSpPr>
          <p:cNvPr id="6" name="عنصر نائب للتذييل 5"/>
          <p:cNvSpPr>
            <a:spLocks noGrp="1"/>
          </p:cNvSpPr>
          <p:nvPr>
            <p:ph type="ftr" sz="quarter" idx="11"/>
          </p:nvPr>
        </p:nvSpPr>
        <p:spPr/>
        <p:txBody>
          <a:bodyPr/>
          <a:lstStyle>
            <a:lvl1pPr>
              <a:defRPr/>
            </a:lvl1pPr>
          </a:lstStyle>
          <a:p>
            <a:endParaRPr lang="en-US" dirty="0"/>
          </a:p>
        </p:txBody>
      </p:sp>
      <p:sp>
        <p:nvSpPr>
          <p:cNvPr id="7" name="عنصر نائب لرقم الشريحة 6"/>
          <p:cNvSpPr>
            <a:spLocks noGrp="1"/>
          </p:cNvSpPr>
          <p:nvPr>
            <p:ph type="sldNum" sz="quarter" idx="12"/>
          </p:nvPr>
        </p:nvSpPr>
        <p:spPr/>
        <p:txBody>
          <a:bodyPr/>
          <a:lstStyle>
            <a:lvl1pPr>
              <a:defRPr/>
            </a:lvl1pPr>
          </a:lstStyle>
          <a:p>
            <a:fld id="{1250D97A-A7E9-4A2A-9C66-27EDB3E45D46}"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dirty="0" smtClean="0"/>
              <a:t>انقر فوق الرمز لإضافة صورة</a:t>
            </a:r>
            <a:endParaRPr lang="ar-IQ"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dirty="0"/>
          </a:p>
        </p:txBody>
      </p:sp>
      <p:sp>
        <p:nvSpPr>
          <p:cNvPr id="6" name="عنصر نائب للتذييل 5"/>
          <p:cNvSpPr>
            <a:spLocks noGrp="1"/>
          </p:cNvSpPr>
          <p:nvPr>
            <p:ph type="ftr" sz="quarter" idx="11"/>
          </p:nvPr>
        </p:nvSpPr>
        <p:spPr/>
        <p:txBody>
          <a:bodyPr/>
          <a:lstStyle>
            <a:lvl1pPr>
              <a:defRPr/>
            </a:lvl1pPr>
          </a:lstStyle>
          <a:p>
            <a:endParaRPr lang="en-US" dirty="0"/>
          </a:p>
        </p:txBody>
      </p:sp>
      <p:sp>
        <p:nvSpPr>
          <p:cNvPr id="7" name="عنصر نائب لرقم الشريحة 6"/>
          <p:cNvSpPr>
            <a:spLocks noGrp="1"/>
          </p:cNvSpPr>
          <p:nvPr>
            <p:ph type="sldNum" sz="quarter" idx="12"/>
          </p:nvPr>
        </p:nvSpPr>
        <p:spPr/>
        <p:txBody>
          <a:bodyPr/>
          <a:lstStyle>
            <a:lvl1pPr>
              <a:defRPr/>
            </a:lvl1pPr>
          </a:lstStyle>
          <a:p>
            <a:fld id="{22AEA128-FDEF-465C-8AF7-E7CC17856950}"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0" y="1371600"/>
            <a:ext cx="70104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en-US" smtClean="0"/>
          </a:p>
        </p:txBody>
      </p:sp>
      <p:sp>
        <p:nvSpPr>
          <p:cNvPr id="1027" name="Rectangle 3"/>
          <p:cNvSpPr>
            <a:spLocks noGrp="1" noChangeArrowheads="1"/>
          </p:cNvSpPr>
          <p:nvPr>
            <p:ph type="body" idx="1"/>
          </p:nvPr>
        </p:nvSpPr>
        <p:spPr bwMode="auto">
          <a:xfrm>
            <a:off x="1524000" y="2438400"/>
            <a:ext cx="7010400" cy="2895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smtClean="0"/>
          </a:p>
        </p:txBody>
      </p:sp>
      <p:sp>
        <p:nvSpPr>
          <p:cNvPr id="1028" name="Rectangle 4"/>
          <p:cNvSpPr>
            <a:spLocks noGrp="1" noChangeArrowheads="1"/>
          </p:cNvSpPr>
          <p:nvPr>
            <p:ph type="dt" sz="half" idx="2"/>
          </p:nvPr>
        </p:nvSpPr>
        <p:spPr bwMode="auto">
          <a:xfrm>
            <a:off x="838200" y="63246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3276600" y="63246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6705600" y="63246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2E43E45-8B9D-4B3F-A86E-7A938FA8E63A}"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eaLnBrk="1" fontAlgn="base" hangingPunct="1">
        <a:spcBef>
          <a:spcPct val="0"/>
        </a:spcBef>
        <a:spcAft>
          <a:spcPct val="0"/>
        </a:spcAft>
        <a:defRPr sz="4400">
          <a:solidFill>
            <a:schemeClr val="tx2"/>
          </a:solidFill>
          <a:latin typeface="+mj-lt"/>
          <a:ea typeface="+mj-ea"/>
          <a:cs typeface="+mj-cs"/>
        </a:defRPr>
      </a:lvl1pPr>
      <a:lvl2pPr algn="ctr" rtl="1" eaLnBrk="1" fontAlgn="base" hangingPunct="1">
        <a:spcBef>
          <a:spcPct val="0"/>
        </a:spcBef>
        <a:spcAft>
          <a:spcPct val="0"/>
        </a:spcAft>
        <a:defRPr sz="4400">
          <a:solidFill>
            <a:schemeClr val="tx2"/>
          </a:solidFill>
          <a:latin typeface="Times New Roman" pitchFamily="18" charset="0"/>
        </a:defRPr>
      </a:lvl2pPr>
      <a:lvl3pPr algn="ctr" rtl="1" eaLnBrk="1" fontAlgn="base" hangingPunct="1">
        <a:spcBef>
          <a:spcPct val="0"/>
        </a:spcBef>
        <a:spcAft>
          <a:spcPct val="0"/>
        </a:spcAft>
        <a:defRPr sz="4400">
          <a:solidFill>
            <a:schemeClr val="tx2"/>
          </a:solidFill>
          <a:latin typeface="Times New Roman" pitchFamily="18" charset="0"/>
        </a:defRPr>
      </a:lvl3pPr>
      <a:lvl4pPr algn="ctr" rtl="1" eaLnBrk="1" fontAlgn="base" hangingPunct="1">
        <a:spcBef>
          <a:spcPct val="0"/>
        </a:spcBef>
        <a:spcAft>
          <a:spcPct val="0"/>
        </a:spcAft>
        <a:defRPr sz="4400">
          <a:solidFill>
            <a:schemeClr val="tx2"/>
          </a:solidFill>
          <a:latin typeface="Times New Roman" pitchFamily="18" charset="0"/>
        </a:defRPr>
      </a:lvl4pPr>
      <a:lvl5pPr algn="ctr" rtl="1" eaLnBrk="1" fontAlgn="base" hangingPunct="1">
        <a:spcBef>
          <a:spcPct val="0"/>
        </a:spcBef>
        <a:spcAft>
          <a:spcPct val="0"/>
        </a:spcAft>
        <a:defRPr sz="4400">
          <a:solidFill>
            <a:schemeClr val="tx2"/>
          </a:solidFill>
          <a:latin typeface="Times New Roman" pitchFamily="18" charset="0"/>
        </a:defRPr>
      </a:lvl5pPr>
      <a:lvl6pPr marL="457200" algn="ctr" rtl="1" eaLnBrk="1" fontAlgn="base" hangingPunct="1">
        <a:spcBef>
          <a:spcPct val="0"/>
        </a:spcBef>
        <a:spcAft>
          <a:spcPct val="0"/>
        </a:spcAft>
        <a:defRPr sz="4400">
          <a:solidFill>
            <a:schemeClr val="tx2"/>
          </a:solidFill>
          <a:latin typeface="Times New Roman" pitchFamily="18" charset="0"/>
        </a:defRPr>
      </a:lvl6pPr>
      <a:lvl7pPr marL="914400" algn="ctr" rtl="1" eaLnBrk="1" fontAlgn="base" hangingPunct="1">
        <a:spcBef>
          <a:spcPct val="0"/>
        </a:spcBef>
        <a:spcAft>
          <a:spcPct val="0"/>
        </a:spcAft>
        <a:defRPr sz="4400">
          <a:solidFill>
            <a:schemeClr val="tx2"/>
          </a:solidFill>
          <a:latin typeface="Times New Roman" pitchFamily="18" charset="0"/>
        </a:defRPr>
      </a:lvl7pPr>
      <a:lvl8pPr marL="1371600" algn="ctr" rtl="1" eaLnBrk="1" fontAlgn="base" hangingPunct="1">
        <a:spcBef>
          <a:spcPct val="0"/>
        </a:spcBef>
        <a:spcAft>
          <a:spcPct val="0"/>
        </a:spcAft>
        <a:defRPr sz="4400">
          <a:solidFill>
            <a:schemeClr val="tx2"/>
          </a:solidFill>
          <a:latin typeface="Times New Roman" pitchFamily="18" charset="0"/>
        </a:defRPr>
      </a:lvl8pPr>
      <a:lvl9pPr marL="1828800" algn="ctr" rtl="1"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r" rtl="1" eaLnBrk="1" fontAlgn="base" hangingPunct="1">
        <a:spcBef>
          <a:spcPct val="20000"/>
        </a:spcBef>
        <a:spcAft>
          <a:spcPct val="0"/>
        </a:spcAft>
        <a:buChar char="•"/>
        <a:defRPr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sz="2800">
          <a:solidFill>
            <a:schemeClr val="tx1"/>
          </a:solidFill>
          <a:latin typeface="+mn-lt"/>
        </a:defRPr>
      </a:lvl2pPr>
      <a:lvl3pPr marL="1143000" indent="-228600" algn="r" rtl="1" eaLnBrk="1" fontAlgn="base" hangingPunct="1">
        <a:spcBef>
          <a:spcPct val="20000"/>
        </a:spcBef>
        <a:spcAft>
          <a:spcPct val="0"/>
        </a:spcAft>
        <a:buChar char="•"/>
        <a:defRPr sz="2400">
          <a:solidFill>
            <a:schemeClr val="tx1"/>
          </a:solidFill>
          <a:latin typeface="+mn-lt"/>
        </a:defRPr>
      </a:lvl3pPr>
      <a:lvl4pPr marL="1600200" indent="-228600" algn="r" rtl="1" eaLnBrk="1" fontAlgn="base" hangingPunct="1">
        <a:spcBef>
          <a:spcPct val="20000"/>
        </a:spcBef>
        <a:spcAft>
          <a:spcPct val="0"/>
        </a:spcAft>
        <a:buChar char="–"/>
        <a:defRPr sz="2000">
          <a:solidFill>
            <a:schemeClr val="tx1"/>
          </a:solidFill>
          <a:latin typeface="+mn-lt"/>
        </a:defRPr>
      </a:lvl4pPr>
      <a:lvl5pPr marL="2057400" indent="-228600" algn="r" rtl="1" eaLnBrk="1" fontAlgn="base" hangingPunct="1">
        <a:spcBef>
          <a:spcPct val="20000"/>
        </a:spcBef>
        <a:spcAft>
          <a:spcPct val="0"/>
        </a:spcAft>
        <a:buChar char="»"/>
        <a:defRPr sz="2000">
          <a:solidFill>
            <a:schemeClr val="tx1"/>
          </a:solidFill>
          <a:latin typeface="+mn-lt"/>
        </a:defRPr>
      </a:lvl5pPr>
      <a:lvl6pPr marL="2514600" indent="-228600" algn="r" rtl="1" eaLnBrk="1" fontAlgn="base" hangingPunct="1">
        <a:spcBef>
          <a:spcPct val="20000"/>
        </a:spcBef>
        <a:spcAft>
          <a:spcPct val="0"/>
        </a:spcAft>
        <a:buChar char="»"/>
        <a:defRPr sz="2000">
          <a:solidFill>
            <a:schemeClr val="tx1"/>
          </a:solidFill>
          <a:latin typeface="+mn-lt"/>
        </a:defRPr>
      </a:lvl6pPr>
      <a:lvl7pPr marL="2971800" indent="-228600" algn="r" rtl="1" eaLnBrk="1" fontAlgn="base" hangingPunct="1">
        <a:spcBef>
          <a:spcPct val="20000"/>
        </a:spcBef>
        <a:spcAft>
          <a:spcPct val="0"/>
        </a:spcAft>
        <a:buChar char="»"/>
        <a:defRPr sz="2000">
          <a:solidFill>
            <a:schemeClr val="tx1"/>
          </a:solidFill>
          <a:latin typeface="+mn-lt"/>
        </a:defRPr>
      </a:lvl7pPr>
      <a:lvl8pPr marL="3429000" indent="-228600" algn="r" rtl="1" eaLnBrk="1" fontAlgn="base" hangingPunct="1">
        <a:spcBef>
          <a:spcPct val="20000"/>
        </a:spcBef>
        <a:spcAft>
          <a:spcPct val="0"/>
        </a:spcAft>
        <a:buChar char="»"/>
        <a:defRPr sz="2000">
          <a:solidFill>
            <a:schemeClr val="tx1"/>
          </a:solidFill>
          <a:latin typeface="+mn-lt"/>
        </a:defRPr>
      </a:lvl8pPr>
      <a:lvl9pPr marL="3886200" indent="-228600" algn="r" rtl="1" eaLnBrk="1" fontAlgn="base" hangingPunct="1">
        <a:spcBef>
          <a:spcPct val="20000"/>
        </a:spcBef>
        <a:spcAft>
          <a:spcPct val="0"/>
        </a:spcAft>
        <a:buChar char="»"/>
        <a:defRPr sz="2000">
          <a:solidFill>
            <a:schemeClr val="tx1"/>
          </a:solidFill>
          <a:latin typeface="+mn-lt"/>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85720" y="571480"/>
            <a:ext cx="8643998" cy="5286412"/>
          </a:xfrm>
        </p:spPr>
        <p:txBody>
          <a:bodyPr/>
          <a:lstStyle/>
          <a:p>
            <a:pPr>
              <a:lnSpc>
                <a:spcPct val="150000"/>
              </a:lnSpc>
            </a:pPr>
            <a:r>
              <a:rPr lang="en-US" sz="4000" b="1" dirty="0" smtClean="0">
                <a:solidFill>
                  <a:schemeClr val="tx2"/>
                </a:solidFill>
                <a:latin typeface="+mj-lt"/>
                <a:ea typeface="+mj-ea"/>
                <a:cs typeface="+mj-cs"/>
              </a:rPr>
              <a:t>Multi-Functionality </a:t>
            </a:r>
            <a:r>
              <a:rPr lang="en-US" sz="4000" b="1" dirty="0">
                <a:solidFill>
                  <a:schemeClr val="tx2"/>
                </a:solidFill>
                <a:latin typeface="+mj-lt"/>
                <a:ea typeface="+mj-ea"/>
                <a:cs typeface="+mj-cs"/>
              </a:rPr>
              <a:t>of Impoliteness in Professional </a:t>
            </a:r>
            <a:r>
              <a:rPr lang="en-US" sz="4000" b="1" dirty="0" smtClean="0">
                <a:solidFill>
                  <a:schemeClr val="tx2"/>
                </a:solidFill>
                <a:latin typeface="+mj-lt"/>
                <a:ea typeface="+mj-ea"/>
                <a:cs typeface="+mj-cs"/>
              </a:rPr>
              <a:t>Discourse</a:t>
            </a:r>
            <a:r>
              <a:rPr lang="en-US" sz="2800" b="1" dirty="0" smtClean="0">
                <a:solidFill>
                  <a:schemeClr val="tx2"/>
                </a:solidFill>
                <a:latin typeface="+mj-lt"/>
                <a:ea typeface="+mj-ea"/>
                <a:cs typeface="+mj-cs"/>
              </a:rPr>
              <a:t>:</a:t>
            </a:r>
            <a:r>
              <a:rPr lang="en-US" sz="4000" b="1" dirty="0" smtClean="0">
                <a:solidFill>
                  <a:schemeClr val="tx2"/>
                </a:solidFill>
                <a:latin typeface="+mj-lt"/>
                <a:ea typeface="+mj-ea"/>
                <a:cs typeface="+mj-cs"/>
              </a:rPr>
              <a:t/>
            </a:r>
            <a:br>
              <a:rPr lang="en-US" sz="4000" b="1" dirty="0" smtClean="0">
                <a:solidFill>
                  <a:schemeClr val="tx2"/>
                </a:solidFill>
                <a:latin typeface="+mj-lt"/>
                <a:ea typeface="+mj-ea"/>
                <a:cs typeface="+mj-cs"/>
              </a:rPr>
            </a:br>
            <a:r>
              <a:rPr lang="en-US" sz="4000" b="1" dirty="0" smtClean="0">
                <a:solidFill>
                  <a:schemeClr val="tx2"/>
                </a:solidFill>
                <a:latin typeface="+mj-lt"/>
                <a:ea typeface="+mj-ea"/>
                <a:cs typeface="+mj-cs"/>
              </a:rPr>
              <a:t> </a:t>
            </a:r>
            <a:r>
              <a:rPr lang="en-US" sz="3200" b="1" dirty="0">
                <a:solidFill>
                  <a:schemeClr val="tx2"/>
                </a:solidFill>
                <a:latin typeface="+mj-lt"/>
                <a:ea typeface="+mj-ea"/>
                <a:cs typeface="+mj-cs"/>
              </a:rPr>
              <a:t>with Special reference to Translation</a:t>
            </a:r>
            <a:r>
              <a:rPr lang="en-US" sz="4000" dirty="0">
                <a:solidFill>
                  <a:schemeClr val="tx2"/>
                </a:solidFill>
                <a:latin typeface="+mj-lt"/>
                <a:ea typeface="+mj-ea"/>
                <a:cs typeface="+mj-cs"/>
              </a:rPr>
              <a:t/>
            </a:r>
            <a:br>
              <a:rPr lang="en-US" sz="4000" dirty="0">
                <a:solidFill>
                  <a:schemeClr val="tx2"/>
                </a:solidFill>
                <a:latin typeface="+mj-lt"/>
                <a:ea typeface="+mj-ea"/>
                <a:cs typeface="+mj-cs"/>
              </a:rPr>
            </a:br>
            <a:r>
              <a:rPr lang="ar-IQ" sz="4000" dirty="0" smtClean="0">
                <a:solidFill>
                  <a:schemeClr val="tx2"/>
                </a:solidFill>
                <a:latin typeface="+mj-lt"/>
                <a:ea typeface="+mj-ea"/>
                <a:cs typeface="+mj-cs"/>
              </a:rPr>
              <a:t>                  </a:t>
            </a:r>
            <a:r>
              <a:rPr lang="en-US" sz="4000" dirty="0" smtClean="0">
                <a:solidFill>
                  <a:schemeClr val="tx2"/>
                </a:solidFill>
                <a:latin typeface="+mj-lt"/>
                <a:ea typeface="+mj-ea"/>
                <a:cs typeface="+mj-cs"/>
              </a:rPr>
              <a:t>                                      </a:t>
            </a:r>
            <a:r>
              <a:rPr lang="en-US" sz="3200" dirty="0" smtClean="0">
                <a:solidFill>
                  <a:schemeClr val="tx2"/>
                </a:solidFill>
                <a:latin typeface="Calibri" pitchFamily="34" charset="0"/>
                <a:cs typeface="Calibri" pitchFamily="34" charset="0"/>
              </a:rPr>
              <a:t>By</a:t>
            </a:r>
            <a:r>
              <a:rPr lang="en-US" sz="3200" dirty="0" smtClean="0">
                <a:latin typeface="Calibri" pitchFamily="34" charset="0"/>
                <a:cs typeface="Calibri" pitchFamily="34" charset="0"/>
              </a:rPr>
              <a:t>    </a:t>
            </a:r>
            <a:r>
              <a:rPr lang="en-US" sz="3200" dirty="0" smtClean="0"/>
              <a:t/>
            </a:r>
            <a:br>
              <a:rPr lang="en-US" sz="3200" dirty="0" smtClean="0"/>
            </a:br>
            <a:r>
              <a:rPr lang="en-US" sz="2400" dirty="0"/>
              <a:t> </a:t>
            </a:r>
            <a:r>
              <a:rPr lang="en-US" sz="2400" dirty="0" smtClean="0"/>
              <a:t>                                           </a:t>
            </a:r>
            <a:r>
              <a:rPr lang="en-US" sz="2400" dirty="0" smtClean="0">
                <a:latin typeface="Calibri" pitchFamily="34" charset="0"/>
                <a:cs typeface="Calibri" pitchFamily="34" charset="0"/>
              </a:rPr>
              <a:t>Asst. Prof. Amthal Mohammed(</a:t>
            </a:r>
            <a:r>
              <a:rPr lang="en-US" sz="2400" dirty="0" err="1" smtClean="0">
                <a:latin typeface="Calibri" pitchFamily="34" charset="0"/>
                <a:cs typeface="Calibri" pitchFamily="34" charset="0"/>
              </a:rPr>
              <a:t>Ph.D</a:t>
            </a:r>
            <a:r>
              <a:rPr lang="en-US" sz="2400" dirty="0" smtClean="0">
                <a:latin typeface="Calibri" pitchFamily="34" charset="0"/>
                <a:cs typeface="Calibri" pitchFamily="34" charset="0"/>
              </a:rPr>
              <a:t>)</a:t>
            </a:r>
            <a:endParaRPr lang="ar-IQ" sz="2400" b="1" i="1" dirty="0">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285728"/>
            <a:ext cx="8786874" cy="6215106"/>
          </a:xfrm>
        </p:spPr>
        <p:txBody>
          <a:bodyPr/>
          <a:lstStyle/>
          <a:p>
            <a:pPr>
              <a:lnSpc>
                <a:spcPct val="150000"/>
              </a:lnSpc>
            </a:pPr>
            <a:r>
              <a:rPr lang="en-US" sz="3200" b="1" dirty="0" smtClean="0"/>
              <a:t>1.Contextual vs. Non-Contextual Impoliteness</a:t>
            </a:r>
            <a:br>
              <a:rPr lang="en-US" sz="3200" b="1" dirty="0" smtClean="0"/>
            </a:br>
            <a:r>
              <a:rPr lang="en-US" sz="3200" dirty="0" smtClean="0"/>
              <a:t> ‘Contextual' (relative to a particular context) </a:t>
            </a:r>
            <a:br>
              <a:rPr lang="en-US" sz="3200" dirty="0" smtClean="0"/>
            </a:br>
            <a:r>
              <a:rPr lang="en-US" sz="3200" dirty="0" smtClean="0"/>
              <a:t>Non- contextual (absolute) or (context-independent)</a:t>
            </a:r>
            <a:br>
              <a:rPr lang="en-US" sz="3200" dirty="0" smtClean="0"/>
            </a:br>
            <a:r>
              <a:rPr lang="en-US" sz="3200" dirty="0" smtClean="0"/>
              <a:t> 'orders' are inherently impolite </a:t>
            </a:r>
            <a:endParaRPr lang="ar-IQ"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357166"/>
            <a:ext cx="8429684" cy="6143668"/>
          </a:xfrm>
        </p:spPr>
        <p:txBody>
          <a:bodyPr/>
          <a:lstStyle/>
          <a:p>
            <a:pPr algn="l" rtl="0">
              <a:lnSpc>
                <a:spcPct val="150000"/>
              </a:lnSpc>
            </a:pPr>
            <a:r>
              <a:rPr lang="en-US" sz="3600" b="1" dirty="0" smtClean="0"/>
              <a:t>2.Mock vs. Aggravated Impoliteness</a:t>
            </a:r>
            <a:br>
              <a:rPr lang="en-US" sz="3600" b="1" dirty="0" smtClean="0"/>
            </a:br>
            <a:r>
              <a:rPr lang="en-US" sz="3600" dirty="0" smtClean="0"/>
              <a:t> </a:t>
            </a:r>
            <a:r>
              <a:rPr lang="en-US" sz="3600" b="1" dirty="0" smtClean="0"/>
              <a:t>Mock</a:t>
            </a:r>
            <a:r>
              <a:rPr lang="en-US" sz="3600" dirty="0" smtClean="0"/>
              <a:t> impoliteness is meant to encourage social harmony as they are accompanied </a:t>
            </a:r>
            <a:br>
              <a:rPr lang="en-US" sz="3600" dirty="0" smtClean="0"/>
            </a:br>
            <a:r>
              <a:rPr lang="en-US" sz="3600" dirty="0" smtClean="0"/>
              <a:t>by laughter or joke.</a:t>
            </a:r>
            <a:br>
              <a:rPr lang="en-US" sz="3600" dirty="0" smtClean="0"/>
            </a:br>
            <a:r>
              <a:rPr lang="en-US" sz="3600" dirty="0" smtClean="0"/>
              <a:t> </a:t>
            </a:r>
            <a:r>
              <a:rPr lang="en-US" sz="3600" b="1" dirty="0" smtClean="0"/>
              <a:t>Aggravated</a:t>
            </a:r>
            <a:r>
              <a:rPr lang="en-US" sz="3600" dirty="0" smtClean="0"/>
              <a:t> impoliteness represents a more serious manifestation of ill will or malice. </a:t>
            </a:r>
            <a:br>
              <a:rPr lang="en-US" sz="3600" dirty="0" smtClean="0"/>
            </a:br>
            <a:endParaRPr lang="ar-IQ" sz="36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81000" y="457200"/>
            <a:ext cx="8405842" cy="6043634"/>
          </a:xfrm>
        </p:spPr>
        <p:txBody>
          <a:bodyPr/>
          <a:lstStyle/>
          <a:p>
            <a:pPr algn="l">
              <a:lnSpc>
                <a:spcPct val="150000"/>
              </a:lnSpc>
            </a:pPr>
            <a:r>
              <a:rPr lang="en-US" sz="4000" b="1" dirty="0" smtClean="0"/>
              <a:t>3.Impoliteness and Directness</a:t>
            </a:r>
            <a:br>
              <a:rPr lang="en-US" sz="4000" b="1" dirty="0" smtClean="0"/>
            </a:br>
            <a:r>
              <a:rPr lang="en-US" sz="4000" dirty="0" smtClean="0"/>
              <a:t> Is that who is direct impolite?</a:t>
            </a:r>
            <a:br>
              <a:rPr lang="en-US" sz="4000" dirty="0" smtClean="0"/>
            </a:br>
            <a:r>
              <a:rPr lang="en-US" sz="4000" dirty="0" smtClean="0"/>
              <a:t>        </a:t>
            </a:r>
            <a:br>
              <a:rPr lang="en-US" sz="4000" dirty="0" smtClean="0"/>
            </a:br>
            <a:r>
              <a:rPr lang="en-US" sz="4000" dirty="0" smtClean="0"/>
              <a:t>       Politeness               Indirectness</a:t>
            </a:r>
            <a:br>
              <a:rPr lang="en-US" sz="4000" dirty="0" smtClean="0"/>
            </a:br>
            <a:r>
              <a:rPr lang="en-US" sz="4000" dirty="0" smtClean="0"/>
              <a:t>      Impoliteness            Directness</a:t>
            </a:r>
            <a:endParaRPr lang="ar-IQ" sz="4000" i="1" dirty="0"/>
          </a:p>
        </p:txBody>
      </p:sp>
      <p:sp>
        <p:nvSpPr>
          <p:cNvPr id="4" name="سهم إلى اليسار واليمين 3"/>
          <p:cNvSpPr/>
          <p:nvPr/>
        </p:nvSpPr>
        <p:spPr bwMode="auto">
          <a:xfrm>
            <a:off x="3929058" y="4429132"/>
            <a:ext cx="1216152" cy="285752"/>
          </a:xfrm>
          <a:prstGeom prst="lef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ar-IQ" sz="2400" b="0" i="0" u="none" strike="noStrike" cap="none" normalizeH="0" baseline="0" smtClean="0">
              <a:ln>
                <a:noFill/>
              </a:ln>
              <a:solidFill>
                <a:schemeClr val="tx1"/>
              </a:solidFill>
              <a:effectLst/>
              <a:latin typeface="Times New Roman" pitchFamily="18" charset="0"/>
            </a:endParaRPr>
          </a:p>
        </p:txBody>
      </p:sp>
      <p:sp>
        <p:nvSpPr>
          <p:cNvPr id="6" name="سهم إلى اليسار واليمين 5"/>
          <p:cNvSpPr/>
          <p:nvPr/>
        </p:nvSpPr>
        <p:spPr bwMode="auto">
          <a:xfrm>
            <a:off x="4000496" y="5286388"/>
            <a:ext cx="1216152" cy="285752"/>
          </a:xfrm>
          <a:prstGeom prst="lef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ar-IQ"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428604"/>
            <a:ext cx="8572560" cy="5929354"/>
          </a:xfrm>
        </p:spPr>
        <p:txBody>
          <a:bodyPr/>
          <a:lstStyle/>
          <a:p>
            <a:pPr>
              <a:lnSpc>
                <a:spcPct val="150000"/>
              </a:lnSpc>
            </a:pPr>
            <a:r>
              <a:rPr lang="en-US" sz="3600" b="1" dirty="0" smtClean="0"/>
              <a:t>Functional  Impoliteness</a:t>
            </a:r>
            <a:br>
              <a:rPr lang="en-US" sz="3600" b="1" dirty="0" smtClean="0"/>
            </a:br>
            <a:r>
              <a:rPr lang="en-US" sz="3600" dirty="0" smtClean="0"/>
              <a:t> It is believed that impoliteness is a defective mode of communication. In certain contexts, people sometimes deliberately perform impolite acts to achieve a goal. In this </a:t>
            </a:r>
            <a:br>
              <a:rPr lang="en-US" sz="3600" dirty="0" smtClean="0"/>
            </a:br>
            <a:r>
              <a:rPr lang="en-US" sz="3600" dirty="0" smtClean="0"/>
              <a:t> </a:t>
            </a:r>
            <a:r>
              <a:rPr lang="en-US" sz="3600" u="sng" dirty="0" smtClean="0"/>
              <a:t>functionality</a:t>
            </a:r>
            <a:r>
              <a:rPr lang="en-US" sz="3600" dirty="0" smtClean="0"/>
              <a:t> justifies impoliteness. </a:t>
            </a:r>
            <a:endParaRPr lang="ar-IQ"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285728"/>
            <a:ext cx="8358246" cy="6143668"/>
          </a:xfrm>
        </p:spPr>
        <p:txBody>
          <a:bodyPr/>
          <a:lstStyle/>
          <a:p>
            <a:pPr>
              <a:lnSpc>
                <a:spcPct val="150000"/>
              </a:lnSpc>
            </a:pPr>
            <a:r>
              <a:rPr lang="en-US" sz="4000" b="1" dirty="0" smtClean="0"/>
              <a:t>Functions</a:t>
            </a:r>
            <a:r>
              <a:rPr lang="en-US" sz="4000" dirty="0" smtClean="0"/>
              <a:t/>
            </a:r>
            <a:br>
              <a:rPr lang="en-US" sz="4000" dirty="0" smtClean="0"/>
            </a:br>
            <a:r>
              <a:rPr lang="en-US" sz="4000" dirty="0" smtClean="0"/>
              <a:t>1. </a:t>
            </a:r>
            <a:r>
              <a:rPr lang="en-US" sz="4000" b="1" dirty="0" smtClean="0"/>
              <a:t>Mock impoliteness </a:t>
            </a:r>
            <a:r>
              <a:rPr lang="en-US" sz="4000" dirty="0" smtClean="0"/>
              <a:t>is used to foster intimacy among participants, especially the youth</a:t>
            </a:r>
            <a:r>
              <a:rPr lang="en-US" dirty="0" smtClean="0"/>
              <a:t>.</a:t>
            </a:r>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214290"/>
            <a:ext cx="8501122" cy="6286544"/>
          </a:xfrm>
        </p:spPr>
        <p:txBody>
          <a:bodyPr/>
          <a:lstStyle/>
          <a:p>
            <a:pPr algn="l">
              <a:lnSpc>
                <a:spcPct val="150000"/>
              </a:lnSpc>
            </a:pPr>
            <a:r>
              <a:rPr lang="en-US" sz="3600" dirty="0" smtClean="0"/>
              <a:t/>
            </a:r>
            <a:br>
              <a:rPr lang="en-US" sz="3600" dirty="0" smtClean="0"/>
            </a:br>
            <a:r>
              <a:rPr lang="en-US" sz="3600" dirty="0" smtClean="0"/>
              <a:t>Brown and Levinson  argue that close friends are more likely to have close identity of face wants.</a:t>
            </a:r>
            <a:br>
              <a:rPr lang="en-US" sz="3600" dirty="0" smtClean="0"/>
            </a:br>
            <a:r>
              <a:rPr lang="en-US" sz="3600" dirty="0" smtClean="0"/>
              <a:t> Culpeper  states that the lack of politeness correlates with intimacy. He adds that the more intimate one becomes with someone, the more impoliteness one employs </a:t>
            </a:r>
            <a:br>
              <a:rPr lang="en-US" sz="3600" dirty="0" smtClean="0"/>
            </a:br>
            <a:endParaRPr lang="ar-IQ" sz="3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357166"/>
            <a:ext cx="8501122" cy="6000792"/>
          </a:xfrm>
        </p:spPr>
        <p:txBody>
          <a:bodyPr/>
          <a:lstStyle/>
          <a:p>
            <a:pPr>
              <a:lnSpc>
                <a:spcPct val="150000"/>
              </a:lnSpc>
            </a:pPr>
            <a:r>
              <a:rPr lang="en-US" sz="4000" b="1" dirty="0" smtClean="0"/>
              <a:t>2.  Defending ones face</a:t>
            </a:r>
            <a:r>
              <a:rPr lang="en-US" dirty="0" smtClean="0"/>
              <a:t/>
            </a:r>
            <a:br>
              <a:rPr lang="en-US" dirty="0" smtClean="0"/>
            </a:br>
            <a:r>
              <a:rPr lang="en-US" sz="4000" dirty="0" smtClean="0"/>
              <a:t>Brown and Levinson note</a:t>
            </a:r>
            <a:br>
              <a:rPr lang="en-US" sz="4000" dirty="0" smtClean="0"/>
            </a:br>
            <a:r>
              <a:rPr lang="en-US" sz="4000" dirty="0" smtClean="0"/>
              <a:t>“ People can be expected to defend their faces if threatened, and in defending their own ,  they threaten others' faces ” </a:t>
            </a:r>
            <a:endParaRPr lang="ar-IQ" sz="4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1371600"/>
            <a:ext cx="8572560" cy="4200540"/>
          </a:xfrm>
        </p:spPr>
        <p:txBody>
          <a:bodyPr/>
          <a:lstStyle/>
          <a:p>
            <a:pPr>
              <a:lnSpc>
                <a:spcPct val="150000"/>
              </a:lnSpc>
            </a:pPr>
            <a:r>
              <a:rPr lang="en-US" sz="4000" dirty="0" smtClean="0"/>
              <a:t>Harris et.al. note that it is commonly assumed that the best way to save face in the light of verbal attack is to counter-attack.</a:t>
            </a:r>
            <a:endParaRPr lang="ar-IQ" sz="4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214290"/>
            <a:ext cx="8643998" cy="6357982"/>
          </a:xfrm>
        </p:spPr>
        <p:txBody>
          <a:bodyPr/>
          <a:lstStyle/>
          <a:p>
            <a:r>
              <a:rPr lang="en-US" sz="4000" dirty="0" smtClean="0"/>
              <a:t>Silence on the part of the addressee might pave the way and open the door for more face threatening acts on the part of the speaker.</a:t>
            </a:r>
            <a:br>
              <a:rPr lang="en-US" sz="4000" dirty="0" smtClean="0"/>
            </a:br>
            <a:r>
              <a:rPr lang="en-US" sz="4000" dirty="0" smtClean="0"/>
              <a:t> Being impolite, though it is not always desirable or recommended, would give signals to other participants that their face is about to be threatened.</a:t>
            </a:r>
            <a:br>
              <a:rPr lang="en-US" sz="4000" dirty="0" smtClean="0"/>
            </a:br>
            <a:endParaRPr lang="ar-IQ" sz="4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357166"/>
            <a:ext cx="8572560" cy="6215106"/>
          </a:xfrm>
        </p:spPr>
        <p:txBody>
          <a:bodyPr/>
          <a:lstStyle/>
          <a:p>
            <a:pPr algn="l">
              <a:lnSpc>
                <a:spcPct val="150000"/>
              </a:lnSpc>
            </a:pPr>
            <a:r>
              <a:rPr lang="en-US" sz="3600" b="1" dirty="0" smtClean="0"/>
              <a:t>                    3. Professionalism</a:t>
            </a:r>
            <a:r>
              <a:rPr lang="en-US" sz="3600" dirty="0" smtClean="0"/>
              <a:t> </a:t>
            </a:r>
            <a:br>
              <a:rPr lang="en-US" sz="3600" dirty="0" smtClean="0"/>
            </a:br>
            <a:r>
              <a:rPr lang="en-US" sz="3600" dirty="0" smtClean="0"/>
              <a:t>Culpeper believes that within (army ) particular community of practice, this is not classified as impolite.</a:t>
            </a:r>
            <a:br>
              <a:rPr lang="en-US" sz="3600" dirty="0" smtClean="0"/>
            </a:br>
            <a:r>
              <a:rPr lang="en-US" sz="3600" dirty="0" smtClean="0"/>
              <a:t> The officer has managed to achieve a situation where this seeming excessive impoliteness is considered to be the norm. </a:t>
            </a:r>
            <a:br>
              <a:rPr lang="en-US" sz="3600" dirty="0" smtClean="0"/>
            </a:br>
            <a:endParaRPr lang="ar-IQ" sz="36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285728"/>
            <a:ext cx="8501122" cy="6215106"/>
          </a:xfrm>
        </p:spPr>
        <p:txBody>
          <a:bodyPr/>
          <a:lstStyle/>
          <a:p>
            <a:pPr algn="just" rtl="0">
              <a:lnSpc>
                <a:spcPct val="150000"/>
              </a:lnSpc>
            </a:pPr>
            <a:r>
              <a:rPr lang="en-US" sz="4000" dirty="0" smtClean="0"/>
              <a:t>This study tries to track the justifiable means of impoliteness in an attempt to establish a comprehensive picture about the real uses of impolite expressions. </a:t>
            </a:r>
            <a:endParaRPr lang="ar-IQ" sz="4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357166"/>
            <a:ext cx="8358246" cy="6072230"/>
          </a:xfrm>
        </p:spPr>
        <p:txBody>
          <a:bodyPr/>
          <a:lstStyle/>
          <a:p>
            <a:pPr>
              <a:lnSpc>
                <a:spcPct val="150000"/>
              </a:lnSpc>
            </a:pPr>
            <a:r>
              <a:rPr lang="en-US" sz="3600" dirty="0" smtClean="0"/>
              <a:t>In army, or any other work or professional situations, trainees or employees can show more improvement when their trainers or employers are impolite, especially, in work atmosphere. According to this, trainees and employees are unconsciously encouraged to show their utmost outcomes.</a:t>
            </a:r>
            <a:endParaRPr lang="ar-IQ" sz="3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214290"/>
            <a:ext cx="8643998" cy="6357982"/>
          </a:xfrm>
        </p:spPr>
        <p:txBody>
          <a:bodyPr/>
          <a:lstStyle/>
          <a:p>
            <a:pPr>
              <a:lnSpc>
                <a:spcPct val="150000"/>
              </a:lnSpc>
            </a:pPr>
            <a:r>
              <a:rPr lang="en-US" sz="3600" b="1" dirty="0" smtClean="0"/>
              <a:t>4. Sport contests</a:t>
            </a:r>
            <a:r>
              <a:rPr lang="en-US" sz="3600" dirty="0" smtClean="0"/>
              <a:t/>
            </a:r>
            <a:br>
              <a:rPr lang="en-US" sz="3600" dirty="0" smtClean="0"/>
            </a:br>
            <a:r>
              <a:rPr lang="en-US" sz="3600" dirty="0" smtClean="0"/>
              <a:t> A participant may have a conflict of interest as in a sport contest and competition in cases where the participant can win, and in doing so causes the other to lose. </a:t>
            </a:r>
            <a:endParaRPr lang="ar-IQ" sz="3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214290"/>
            <a:ext cx="8786874" cy="6286544"/>
          </a:xfrm>
        </p:spPr>
        <p:txBody>
          <a:bodyPr/>
          <a:lstStyle/>
          <a:p>
            <a:pPr>
              <a:lnSpc>
                <a:spcPct val="150000"/>
              </a:lnSpc>
            </a:pPr>
            <a:r>
              <a:rPr lang="ar-IQ" sz="4000" dirty="0" smtClean="0"/>
              <a:t>                            </a:t>
            </a:r>
            <a:r>
              <a:rPr lang="en-US" sz="4000" dirty="0" err="1" smtClean="0"/>
              <a:t>Lakoff</a:t>
            </a:r>
            <a:r>
              <a:rPr lang="en-US" sz="4000" dirty="0" smtClean="0"/>
              <a:t> states that: </a:t>
            </a:r>
            <a:br>
              <a:rPr lang="en-US" sz="4000" dirty="0" smtClean="0"/>
            </a:br>
            <a:r>
              <a:rPr lang="en-US" sz="4000" dirty="0" smtClean="0"/>
              <a:t>“ A participant has some particular interest in attacking the other's face “</a:t>
            </a:r>
            <a:br>
              <a:rPr lang="en-US" sz="4000" dirty="0" smtClean="0"/>
            </a:br>
            <a:r>
              <a:rPr lang="en-US" sz="4000" dirty="0" smtClean="0"/>
              <a:t> Culpeper notes that a long-term goal can be best achieved by short-term impoliteness strategy</a:t>
            </a:r>
            <a:endParaRPr lang="ar-IQ" sz="4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285728"/>
            <a:ext cx="8572560" cy="6357982"/>
          </a:xfrm>
        </p:spPr>
        <p:txBody>
          <a:bodyPr/>
          <a:lstStyle/>
          <a:p>
            <a:pPr algn="l">
              <a:lnSpc>
                <a:spcPct val="150000"/>
              </a:lnSpc>
            </a:pPr>
            <a:r>
              <a:rPr lang="en-US" sz="3600" b="1" dirty="0" smtClean="0"/>
              <a:t>                    5. Legal cases  </a:t>
            </a:r>
            <a:r>
              <a:rPr lang="en-US" sz="3600" dirty="0" smtClean="0"/>
              <a:t/>
            </a:r>
            <a:br>
              <a:rPr lang="en-US" sz="3600" dirty="0" smtClean="0"/>
            </a:br>
            <a:r>
              <a:rPr lang="en-US" sz="3600" dirty="0" smtClean="0"/>
              <a:t>Prosecutors use such behaviors in a courtroom. </a:t>
            </a:r>
            <a:br>
              <a:rPr lang="en-US" sz="3600" dirty="0" smtClean="0"/>
            </a:br>
            <a:r>
              <a:rPr lang="en-US" sz="3600" dirty="0" smtClean="0"/>
              <a:t> </a:t>
            </a:r>
            <a:r>
              <a:rPr lang="en-US" sz="3600" dirty="0" err="1" smtClean="0"/>
              <a:t>Lakoff</a:t>
            </a:r>
            <a:r>
              <a:rPr lang="en-US" sz="3600" dirty="0" smtClean="0"/>
              <a:t> notes that an assumption behind the American legal system is that direct confrontation will elicit the truth.</a:t>
            </a:r>
            <a:endParaRPr lang="ar-IQ" sz="3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285728"/>
            <a:ext cx="8501122" cy="6286544"/>
          </a:xfrm>
        </p:spPr>
        <p:txBody>
          <a:bodyPr/>
          <a:lstStyle/>
          <a:p>
            <a:pPr algn="l">
              <a:lnSpc>
                <a:spcPct val="150000"/>
              </a:lnSpc>
            </a:pPr>
            <a:r>
              <a:rPr lang="en-US" sz="3600" b="1" dirty="0" smtClean="0"/>
              <a:t>                   6. Psychological</a:t>
            </a:r>
            <a:br>
              <a:rPr lang="en-US" sz="3600" b="1" dirty="0" smtClean="0"/>
            </a:br>
            <a:r>
              <a:rPr lang="en-US" sz="3600" dirty="0" smtClean="0"/>
              <a:t> Beebe says that it is the case when most rude speakers are attempting to accomplish one of the two important instrumental functions, to vent negative feelings, and/or to get power. </a:t>
            </a:r>
            <a:endParaRPr lang="ar-IQ" sz="3600"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285728"/>
            <a:ext cx="8358246" cy="6143668"/>
          </a:xfrm>
        </p:spPr>
        <p:txBody>
          <a:bodyPr/>
          <a:lstStyle/>
          <a:p>
            <a:pPr algn="l">
              <a:lnSpc>
                <a:spcPct val="150000"/>
              </a:lnSpc>
            </a:pPr>
            <a:r>
              <a:rPr lang="en-US" sz="3600" dirty="0" smtClean="0"/>
              <a:t>Being impolite gives the feeling of power and authority. According to </a:t>
            </a:r>
            <a:r>
              <a:rPr lang="en-US" sz="3600" dirty="0" err="1" smtClean="0"/>
              <a:t>Bousfield</a:t>
            </a:r>
            <a:r>
              <a:rPr lang="en-US" sz="3600" dirty="0" smtClean="0"/>
              <a:t> and </a:t>
            </a:r>
            <a:r>
              <a:rPr lang="en-US" sz="3600" dirty="0" err="1" smtClean="0"/>
              <a:t>Locher</a:t>
            </a:r>
            <a:r>
              <a:rPr lang="en-US" sz="3600" dirty="0" smtClean="0"/>
              <a:t> , power is a critically important aspect in the study of impoliteness. Power is a vital part of interaction and impoliteness is an exercise of power.</a:t>
            </a:r>
            <a:endParaRPr lang="ar-IQ" sz="3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214290"/>
            <a:ext cx="8501122" cy="6429420"/>
          </a:xfrm>
        </p:spPr>
        <p:txBody>
          <a:bodyPr/>
          <a:lstStyle/>
          <a:p>
            <a:pPr algn="l">
              <a:lnSpc>
                <a:spcPct val="150000"/>
              </a:lnSpc>
            </a:pPr>
            <a:r>
              <a:rPr lang="en-US" sz="4000" dirty="0" smtClean="0"/>
              <a:t>Culpeper connects power with the use of impoliteness. He believes that impoliteness is more likely to occur when the speaker is more powerful than the addressee</a:t>
            </a:r>
            <a:endParaRPr lang="ar-IQ" sz="4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285728"/>
            <a:ext cx="8429684" cy="6215106"/>
          </a:xfrm>
        </p:spPr>
        <p:txBody>
          <a:bodyPr/>
          <a:lstStyle/>
          <a:p>
            <a:pPr algn="l">
              <a:lnSpc>
                <a:spcPct val="150000"/>
              </a:lnSpc>
            </a:pPr>
            <a:r>
              <a:rPr lang="en-US" sz="3600" b="1" dirty="0" smtClean="0"/>
              <a:t>7. Criticism</a:t>
            </a:r>
            <a:r>
              <a:rPr lang="en-US" sz="3600" dirty="0" smtClean="0"/>
              <a:t/>
            </a:r>
            <a:br>
              <a:rPr lang="en-US" sz="3600" dirty="0" smtClean="0"/>
            </a:br>
            <a:r>
              <a:rPr lang="en-US" sz="3600" dirty="0" smtClean="0"/>
              <a:t> Criticism is one of the impoliteness triggers. It is a behavior that some people perceive as impolite.</a:t>
            </a:r>
            <a:br>
              <a:rPr lang="en-US" sz="3600" dirty="0" smtClean="0"/>
            </a:br>
            <a:r>
              <a:rPr lang="en-US" sz="3600" dirty="0" smtClean="0"/>
              <a:t> People, when they are criticized, are liable to change or modify their behavior.</a:t>
            </a:r>
            <a:endParaRPr lang="ar-IQ" sz="3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0" y="1371600"/>
            <a:ext cx="6405586" cy="3271846"/>
          </a:xfrm>
        </p:spPr>
        <p:txBody>
          <a:bodyPr/>
          <a:lstStyle/>
          <a:p>
            <a:endParaRPr lang="ar-IQ" dirty="0"/>
          </a:p>
        </p:txBody>
      </p:sp>
      <p:pic>
        <p:nvPicPr>
          <p:cNvPr id="1026" name="Picture 2" descr="C:\Users\English\Pictures\pics\thxyou_zps1bf29f00.jpg"/>
          <p:cNvPicPr>
            <a:picLocks noChangeAspect="1" noChangeArrowheads="1"/>
          </p:cNvPicPr>
          <p:nvPr/>
        </p:nvPicPr>
        <p:blipFill>
          <a:blip r:embed="rId2"/>
          <a:srcRect/>
          <a:stretch>
            <a:fillRect/>
          </a:stretch>
        </p:blipFill>
        <p:spPr bwMode="auto">
          <a:xfrm>
            <a:off x="214282" y="285728"/>
            <a:ext cx="8715436" cy="628654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285728"/>
            <a:ext cx="8429684" cy="6286544"/>
          </a:xfrm>
        </p:spPr>
        <p:txBody>
          <a:bodyPr/>
          <a:lstStyle/>
          <a:p>
            <a:pPr algn="just" rtl="0">
              <a:lnSpc>
                <a:spcPct val="150000"/>
              </a:lnSpc>
            </a:pPr>
            <a:r>
              <a:rPr lang="en-US" dirty="0" smtClean="0"/>
              <a:t>The major concern is to consider some impolite utterances as being valuable for our everyday life situations.</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285728"/>
            <a:ext cx="8572560" cy="6357982"/>
          </a:xfrm>
        </p:spPr>
        <p:txBody>
          <a:bodyPr/>
          <a:lstStyle/>
          <a:p>
            <a:pPr algn="just" rtl="0">
              <a:lnSpc>
                <a:spcPct val="150000"/>
              </a:lnSpc>
            </a:pPr>
            <a:r>
              <a:rPr lang="en-US" dirty="0" smtClean="0"/>
              <a:t>The issue of politeness should not be treated as the center of interaction and that "impoliteness" may be as functional in interaction as politeness.</a:t>
            </a:r>
            <a:endParaRPr lang="ar-IQ"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214290"/>
            <a:ext cx="8572560" cy="6357982"/>
          </a:xfrm>
        </p:spPr>
        <p:txBody>
          <a:bodyPr/>
          <a:lstStyle/>
          <a:p>
            <a:pPr>
              <a:lnSpc>
                <a:spcPct val="150000"/>
              </a:lnSpc>
            </a:pPr>
            <a:r>
              <a:rPr lang="en-US" sz="4000" dirty="0" smtClean="0"/>
              <a:t>Culpeper, </a:t>
            </a:r>
            <a:r>
              <a:rPr lang="en-US" sz="4000" dirty="0" err="1" smtClean="0"/>
              <a:t>Bousfield</a:t>
            </a:r>
            <a:r>
              <a:rPr lang="en-US" sz="4000" dirty="0" smtClean="0"/>
              <a:t> and </a:t>
            </a:r>
            <a:r>
              <a:rPr lang="en-US" sz="4000" dirty="0" err="1" smtClean="0"/>
              <a:t>Wichmann</a:t>
            </a:r>
            <a:r>
              <a:rPr lang="en-US" sz="4000" dirty="0" smtClean="0"/>
              <a:t> define impoliteness as “communicative strategies designed to attack face, and thereby cause social conflict and disharmony”.</a:t>
            </a:r>
            <a:endParaRPr lang="ar-IQ" sz="4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285728"/>
            <a:ext cx="8501122" cy="6143668"/>
          </a:xfrm>
        </p:spPr>
        <p:txBody>
          <a:bodyPr/>
          <a:lstStyle/>
          <a:p>
            <a:pPr>
              <a:lnSpc>
                <a:spcPct val="150000"/>
              </a:lnSpc>
            </a:pPr>
            <a:r>
              <a:rPr lang="en-US" sz="4000" dirty="0" smtClean="0"/>
              <a:t>Some scholars indicate that impoliteness is much more common than has been assumed, which is revealed in American school board meetings , in army training camp , in conversation between traffic wardens and car </a:t>
            </a:r>
            <a:r>
              <a:rPr lang="en-US" sz="4000" dirty="0" err="1" smtClean="0"/>
              <a:t>owners,etc</a:t>
            </a:r>
            <a:r>
              <a:rPr lang="en-US" sz="4000" dirty="0" smtClean="0"/>
              <a:t>.</a:t>
            </a:r>
            <a:endParaRPr lang="ar-IQ" sz="4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285728"/>
            <a:ext cx="8572560" cy="6286544"/>
          </a:xfrm>
        </p:spPr>
        <p:txBody>
          <a:bodyPr/>
          <a:lstStyle/>
          <a:p>
            <a:pPr>
              <a:lnSpc>
                <a:spcPct val="150000"/>
              </a:lnSpc>
            </a:pPr>
            <a:r>
              <a:rPr lang="en-US" sz="4000" dirty="0" smtClean="0"/>
              <a:t>Recent studies on impoliteness have accepted it as a vital part in human interaction. </a:t>
            </a:r>
            <a:endParaRPr lang="ar-IQ" sz="4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285728"/>
            <a:ext cx="8429684" cy="6286544"/>
          </a:xfrm>
        </p:spPr>
        <p:txBody>
          <a:bodyPr/>
          <a:lstStyle/>
          <a:p>
            <a:pPr>
              <a:lnSpc>
                <a:spcPct val="150000"/>
              </a:lnSpc>
            </a:pPr>
            <a:r>
              <a:rPr lang="en-US" sz="4000" dirty="0" smtClean="0"/>
              <a:t>Tracy believes that "reasonable hostility" is a norm for communication “that seeks to honor the importance of respectful talk as it simultaneously legitimizes the expression of outrage and criticism. </a:t>
            </a:r>
            <a:endParaRPr lang="ar-IQ" sz="4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214290"/>
            <a:ext cx="8501122" cy="6429420"/>
          </a:xfrm>
        </p:spPr>
        <p:txBody>
          <a:bodyPr/>
          <a:lstStyle/>
          <a:p>
            <a:pPr>
              <a:lnSpc>
                <a:spcPct val="150000"/>
              </a:lnSpc>
            </a:pPr>
            <a:r>
              <a:rPr lang="en-US" dirty="0" smtClean="0"/>
              <a:t>Types of impoliteness are discussed in terms of some dualities </a:t>
            </a:r>
            <a:endParaRPr lang="ar-IQ" dirty="0"/>
          </a:p>
        </p:txBody>
      </p:sp>
    </p:spTree>
  </p:cSld>
  <p:clrMapOvr>
    <a:masterClrMapping/>
  </p:clrMapOvr>
</p:sld>
</file>

<file path=ppt/theme/theme1.xml><?xml version="1.0" encoding="utf-8"?>
<a:theme xmlns:a="http://schemas.openxmlformats.org/drawingml/2006/main" name="PF80">
  <a:themeElements>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PF80</Template>
  <TotalTime>474</TotalTime>
  <Words>414</Words>
  <Application>Microsoft PowerPoint</Application>
  <PresentationFormat>عرض على الشاشة (3:4)‏</PresentationFormat>
  <Paragraphs>27</Paragraphs>
  <Slides>28</Slides>
  <Notes>0</Notes>
  <HiddenSlides>0</HiddenSlides>
  <MMClips>0</MMClips>
  <ScaleCrop>false</ScaleCrop>
  <HeadingPairs>
    <vt:vector size="4" baseType="variant">
      <vt:variant>
        <vt:lpstr>سمة</vt:lpstr>
      </vt:variant>
      <vt:variant>
        <vt:i4>1</vt:i4>
      </vt:variant>
      <vt:variant>
        <vt:lpstr>عناوين الشرائح</vt:lpstr>
      </vt:variant>
      <vt:variant>
        <vt:i4>28</vt:i4>
      </vt:variant>
    </vt:vector>
  </HeadingPairs>
  <TitlesOfParts>
    <vt:vector size="29" baseType="lpstr">
      <vt:lpstr>PF80</vt:lpstr>
      <vt:lpstr>Multi-Functionality of Impoliteness in Professional Discourse:  with Special reference to Translation                                                         By                                                 Asst. Prof. Amthal Mohammed(Ph.D)</vt:lpstr>
      <vt:lpstr>This study tries to track the justifiable means of impoliteness in an attempt to establish a comprehensive picture about the real uses of impolite expressions. </vt:lpstr>
      <vt:lpstr>The major concern is to consider some impolite utterances as being valuable for our everyday life situations.</vt:lpstr>
      <vt:lpstr>The issue of politeness should not be treated as the center of interaction and that "impoliteness" may be as functional in interaction as politeness.</vt:lpstr>
      <vt:lpstr>Culpeper, Bousfield and Wichmann define impoliteness as “communicative strategies designed to attack face, and thereby cause social conflict and disharmony”.</vt:lpstr>
      <vt:lpstr>Some scholars indicate that impoliteness is much more common than has been assumed, which is revealed in American school board meetings , in army training camp , in conversation between traffic wardens and car owners,etc.</vt:lpstr>
      <vt:lpstr>Recent studies on impoliteness have accepted it as a vital part in human interaction. </vt:lpstr>
      <vt:lpstr>Tracy believes that "reasonable hostility" is a norm for communication “that seeks to honor the importance of respectful talk as it simultaneously legitimizes the expression of outrage and criticism. </vt:lpstr>
      <vt:lpstr>Types of impoliteness are discussed in terms of some dualities </vt:lpstr>
      <vt:lpstr>1.Contextual vs. Non-Contextual Impoliteness  ‘Contextual' (relative to a particular context)  Non- contextual (absolute) or (context-independent)  'orders' are inherently impolite </vt:lpstr>
      <vt:lpstr>2.Mock vs. Aggravated Impoliteness  Mock impoliteness is meant to encourage social harmony as they are accompanied  by laughter or joke.  Aggravated impoliteness represents a more serious manifestation of ill will or malice.  </vt:lpstr>
      <vt:lpstr>3.Impoliteness and Directness  Is that who is direct impolite?                 Politeness               Indirectness       Impoliteness            Directness</vt:lpstr>
      <vt:lpstr>Functional  Impoliteness  It is believed that impoliteness is a defective mode of communication. In certain contexts, people sometimes deliberately perform impolite acts to achieve a goal. In this   functionality justifies impoliteness. </vt:lpstr>
      <vt:lpstr>Functions 1. Mock impoliteness is used to foster intimacy among participants, especially the youth.</vt:lpstr>
      <vt:lpstr> Brown and Levinson  argue that close friends are more likely to have close identity of face wants.  Culpeper  states that the lack of politeness correlates with intimacy. He adds that the more intimate one becomes with someone, the more impoliteness one employs  </vt:lpstr>
      <vt:lpstr>2.  Defending ones face Brown and Levinson note “ People can be expected to defend their faces if threatened, and in defending their own ,  they threaten others' faces ” </vt:lpstr>
      <vt:lpstr>Harris et.al. note that it is commonly assumed that the best way to save face in the light of verbal attack is to counter-attack.</vt:lpstr>
      <vt:lpstr>Silence on the part of the addressee might pave the way and open the door for more face threatening acts on the part of the speaker.  Being impolite, though it is not always desirable or recommended, would give signals to other participants that their face is about to be threatened. </vt:lpstr>
      <vt:lpstr>                    3. Professionalism  Culpeper believes that within (army ) particular community of practice, this is not classified as impolite.  The officer has managed to achieve a situation where this seeming excessive impoliteness is considered to be the norm.  </vt:lpstr>
      <vt:lpstr>In army, or any other work or professional situations, trainees or employees can show more improvement when their trainers or employers are impolite, especially, in work atmosphere. According to this, trainees and employees are unconsciously encouraged to show their utmost outcomes.</vt:lpstr>
      <vt:lpstr>4. Sport contests  A participant may have a conflict of interest as in a sport contest and competition in cases where the participant can win, and in doing so causes the other to lose. </vt:lpstr>
      <vt:lpstr>                            Lakoff states that:  “ A participant has some particular interest in attacking the other's face “  Culpeper notes that a long-term goal can be best achieved by short-term impoliteness strategy</vt:lpstr>
      <vt:lpstr>                    5. Legal cases   Prosecutors use such behaviors in a courtroom.   Lakoff notes that an assumption behind the American legal system is that direct confrontation will elicit the truth.</vt:lpstr>
      <vt:lpstr>                   6. Psychological  Beebe says that it is the case when most rude speakers are attempting to accomplish one of the two important instrumental functions, to vent negative feelings, and/or to get power. </vt:lpstr>
      <vt:lpstr>Being impolite gives the feeling of power and authority. According to Bousfield and Locher , power is a critically important aspect in the study of impoliteness. Power is a vital part of interaction and impoliteness is an exercise of power.</vt:lpstr>
      <vt:lpstr>Culpeper connects power with the use of impoliteness. He believes that impoliteness is more likely to occur when the speaker is more powerful than the addressee</vt:lpstr>
      <vt:lpstr>7. Criticism  Criticism is one of the impoliteness triggers. It is a behavior that some people perceive as impolite.  People, when they are criticized, are liable to change or modify their behavior.</vt:lpstr>
      <vt:lpstr>الشريحة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Multi-Functionality of Impoliteness in Professional Discourse:  with Special reference to Translation                   By                               Asst. Prof. Amthal Mohammed</dc:title>
  <dc:creator>English</dc:creator>
  <cp:lastModifiedBy>English</cp:lastModifiedBy>
  <cp:revision>39</cp:revision>
  <dcterms:created xsi:type="dcterms:W3CDTF">2015-04-12T15:33:45Z</dcterms:created>
  <dcterms:modified xsi:type="dcterms:W3CDTF">2015-04-13T20:30:17Z</dcterms:modified>
</cp:coreProperties>
</file>